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9" r:id="rId2"/>
    <p:sldId id="256" r:id="rId3"/>
    <p:sldId id="257" r:id="rId4"/>
    <p:sldId id="259" r:id="rId5"/>
    <p:sldId id="258" r:id="rId6"/>
    <p:sldId id="338" r:id="rId7"/>
    <p:sldId id="340" r:id="rId8"/>
    <p:sldId id="341" r:id="rId9"/>
    <p:sldId id="342" r:id="rId10"/>
    <p:sldId id="260" r:id="rId11"/>
    <p:sldId id="262" r:id="rId12"/>
    <p:sldId id="343" r:id="rId13"/>
    <p:sldId id="261" r:id="rId14"/>
    <p:sldId id="263" r:id="rId15"/>
    <p:sldId id="264" r:id="rId16"/>
    <p:sldId id="344" r:id="rId17"/>
    <p:sldId id="265" r:id="rId18"/>
    <p:sldId id="345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22F14-1BBB-44DA-8A4F-0C044E5418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85190E-CBF3-4AE4-93E5-341F7732E6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D7F54-E9ED-482A-B565-67173DCA0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9CF3B-017A-47C3-B257-C0B7AD22F4AD}" type="datetimeFigureOut">
              <a:rPr lang="en-IN" smtClean="0"/>
              <a:t>05/10/22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8D52E-F4E9-4232-BDDF-169F37CC8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BCEBE-F951-4C1F-ABC5-3F8053BA4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4E712-73FF-4EDF-A868-32E8DD920A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5815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461D1-B51D-4C1E-9206-B608A007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DF025A-4390-45C9-81BD-0E0E8A2C9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2648B7-DABB-471C-9B09-1A82D1ECA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9CF3B-017A-47C3-B257-C0B7AD22F4AD}" type="datetimeFigureOut">
              <a:rPr lang="en-IN" smtClean="0"/>
              <a:t>05/10/22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28AF6-A374-4D0E-902B-823D0A649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A475D-B8EA-4BCC-927E-F5896715A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4E712-73FF-4EDF-A868-32E8DD920A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0284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85EA22-0ABB-4483-BB47-076F6B8250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4CB5C3-4A7A-4C81-A217-557C4F5062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BEF2D-6FF0-4F2D-A73F-53EE6F3A1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9CF3B-017A-47C3-B257-C0B7AD22F4AD}" type="datetimeFigureOut">
              <a:rPr lang="en-IN" smtClean="0"/>
              <a:t>05/10/22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35D66-973A-4B38-818D-783C6F596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3B89B-672A-4907-8AAE-593D40BB8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4E712-73FF-4EDF-A868-32E8DD920A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9464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2E4D3-067A-455F-8A0C-B059D6627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DEAC2-0785-426F-A92B-18167C145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D2910-4A86-46DB-9576-F4E5A96F9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9CF3B-017A-47C3-B257-C0B7AD22F4AD}" type="datetimeFigureOut">
              <a:rPr lang="en-IN" smtClean="0"/>
              <a:t>05/10/22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9975C-2D5F-4187-BAE7-4FF249C38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4E09A-90C2-4C62-8651-1C25F6685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4E712-73FF-4EDF-A868-32E8DD920A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0951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F4FE-E3B1-4E2A-8236-28DAAE0D5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59B28-0180-4B31-8D24-5B920C763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468BA-36E2-4F6E-A134-EDF5E8EEA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9CF3B-017A-47C3-B257-C0B7AD22F4AD}" type="datetimeFigureOut">
              <a:rPr lang="en-IN" smtClean="0"/>
              <a:t>05/10/22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7A797-BE0B-4BCE-8448-685C48E42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B79B2-7E9B-45F2-BFAF-9BE67C232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4E712-73FF-4EDF-A868-32E8DD920A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3993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7888-2A36-411A-923B-16EE25974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14E88-9576-48CD-A9C0-344D7B9D31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F4B0A7-CFB0-4701-BDE3-6529D689C7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FC97B8-12CB-4194-A5B1-C40EC815A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9CF3B-017A-47C3-B257-C0B7AD22F4AD}" type="datetimeFigureOut">
              <a:rPr lang="en-IN" smtClean="0"/>
              <a:t>05/10/22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AC62EA-2C98-4F82-8134-6455BE2D4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76CBA-EEAC-445E-B5FD-4C0ABDAD0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4E712-73FF-4EDF-A868-32E8DD920A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3905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5DE2A-F19A-4B31-9EBB-C2419859C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5CDBA6-D71A-43F9-A933-381FD0965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A31A3C-BFB3-4E62-9133-B0569D46C6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F74B2F-708E-4901-BCEA-2221792340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EE5503-D046-4379-9E76-04D9EF1DC2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4A3AAA-A112-4D7D-BDAE-5D74821C4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9CF3B-017A-47C3-B257-C0B7AD22F4AD}" type="datetimeFigureOut">
              <a:rPr lang="en-IN" smtClean="0"/>
              <a:t>05/10/22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D2A018-9679-4F95-B453-A87A42AAC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CEEDD7-2614-4FB5-982A-7EEEF5710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4E712-73FF-4EDF-A868-32E8DD920A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0203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7417B-9CF7-4EB0-A9E0-B734A1AA6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5B167-90E9-4BC1-93D8-1F5CE2C24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9CF3B-017A-47C3-B257-C0B7AD22F4AD}" type="datetimeFigureOut">
              <a:rPr lang="en-IN" smtClean="0"/>
              <a:t>05/10/22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15F8B-1DF5-40B9-A922-640B5C388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E37C6-A52F-4B5F-B728-43156DDCE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4E712-73FF-4EDF-A868-32E8DD920A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9735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3E1B98-8421-4E8C-BE45-05FBEE244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9CF3B-017A-47C3-B257-C0B7AD22F4AD}" type="datetimeFigureOut">
              <a:rPr lang="en-IN" smtClean="0"/>
              <a:t>05/10/22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679D43-18F8-4C08-A48B-4FD9B0C03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5D85B-B917-46F3-B654-3C1EC8726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4E712-73FF-4EDF-A868-32E8DD920A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4084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BA02E-4902-46C9-A07B-85BBF0556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8674E-53DB-4815-8DD7-71DCE8725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370762-1DD3-4F0D-8EE2-FCE63606D3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79D730-8E34-432A-97AA-75443E79F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9CF3B-017A-47C3-B257-C0B7AD22F4AD}" type="datetimeFigureOut">
              <a:rPr lang="en-IN" smtClean="0"/>
              <a:t>05/10/22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06B7A7-828D-4103-BBE0-9F7CF8882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3E53B7-BB35-46A3-8BF2-779FC62C2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4E712-73FF-4EDF-A868-32E8DD920A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5179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B002D-885A-4268-B6F7-D5F4DA429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F668D6-956B-4F98-959D-6FA28BC3BC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365576-AE3E-4B53-86B7-5D3BF9137C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B80978-A7E0-404A-B8E1-60F44EA0C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9CF3B-017A-47C3-B257-C0B7AD22F4AD}" type="datetimeFigureOut">
              <a:rPr lang="en-IN" smtClean="0"/>
              <a:t>05/10/22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36220-7B96-4A6B-A1E1-D3979B328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2B4ABC-D37A-4E94-B859-E435FAD00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4E712-73FF-4EDF-A868-32E8DD920A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009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8E184A-024B-400D-9F0B-4CE725EC2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78EFD4-1F81-4CF8-B971-0D17A2BF6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D29A6-1CE1-410A-8CF9-F4B288D4FF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9CF3B-017A-47C3-B257-C0B7AD22F4AD}" type="datetimeFigureOut">
              <a:rPr lang="en-IN" smtClean="0"/>
              <a:t>05/10/22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C4121-40F7-41CD-89A8-9D14E6369F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F1E42-0E96-4E1F-B26D-7084BF9C22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74E712-73FF-4EDF-A868-32E8DD920A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0268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leetcode.com/list/9k7sy4em/" TargetMode="External"/><Relationship Id="rId3" Type="http://schemas.openxmlformats.org/officeDocument/2006/relationships/hyperlink" Target="https://www.youtube.com/redirect?event=video_description&amp;redir_token=QUFFLUhqbnBvYWMtQWtoM0VMTjZMS1NGLU8ybWZHZ0s0QXxBQ3Jtc0ttYkQyelVMY3UxQW8xYXk0bUQ4c0pKOU1GZGVrZXJhYmdtczNvWjEyWXhfZk5qVjh1dzVtQ0dSZE1ENV9SMGlxRWk0LXpYRkxkbUt1aE9NWjBRTVpvLWw2Qk9XbEd5VmJGREdFVGF3ZTNjNWkyNWNMTQ&amp;q=https%3A%2F%2Fgithub.com%2Fseanprashad%2Fleetcode-patterns" TargetMode="External"/><Relationship Id="rId7" Type="http://schemas.openxmlformats.org/officeDocument/2006/relationships/hyperlink" Target="https://hackernoon.com/14-patterns-to-ace-any-coding-interview-question-c5bb3357f6ed" TargetMode="External"/><Relationship Id="rId2" Type="http://schemas.openxmlformats.org/officeDocument/2006/relationships/hyperlink" Target="https://www.youtube.com/channel/UC5UgemAz061hkjTFHOfxNpg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redirect?event=video_description&amp;redir_token=QUFFLUhqa1RDX3h0UTJtLTcyTkROdmF6YjdKX0FNemxlUXxBQ3Jtc0trcWhwQ2xTRDI2SllhQXlVS2FoU0podlFaYnhQZ0JJeGdHNHJZLUU0TXIxb1ZGdU10UC1YZnhxSnlwcktGQ1RiTkRwdEVySmgwR2ZfUHJMWnF3ejN4NkhpWHVsNEtieGk3T1JoRXlBVXYwV1ZBdmtydw&amp;q=https%3A%2F%2Fgolang.org%2F" TargetMode="External"/><Relationship Id="rId11" Type="http://schemas.openxmlformats.org/officeDocument/2006/relationships/hyperlink" Target="https://edcode.xyz/" TargetMode="External"/><Relationship Id="rId5" Type="http://schemas.openxmlformats.org/officeDocument/2006/relationships/hyperlink" Target="https://www.youtube.com/redirect?event=video_description&amp;redir_token=QUFFLUhqbWpuTF9vYzFLeVNqMHJ2TFpKUW51bm1QdUFXQXxBQ3Jtc0ttOXc2eFhlazU3cGRfc2dVOEtZbEduNFFhdlpMbHhDRGlmQTRDZEFmVlBtTEFqYWhldWRLQkJyWWVvN1BrZUxEUTVJN1psdzFZSHhYTjdqRHhnZ01CYWhYSHktZloxRW1scTg5NGhQNzdrWVpDQ1VUbw&amp;q=https%3A%2F%2Fleetcode.com%2Fproblems%2Fmaximum-average-subarray-i%2F" TargetMode="External"/><Relationship Id="rId10" Type="http://schemas.openxmlformats.org/officeDocument/2006/relationships/hyperlink" Target="https://seanprashad.com/leetcode-patterns/" TargetMode="External"/><Relationship Id="rId4" Type="http://schemas.openxmlformats.org/officeDocument/2006/relationships/hyperlink" Target="https://www.youtube.com/redirect?event=video_description&amp;redir_token=QUFFLUhqa1VHMVdMZlRTRGxVYWt4NlVmSlZmWnF6SDIwZ3xBQ3Jtc0tuZnhCcld5Vng5T1pHY3AwXzJYYVhrX1NuVGR0MWRUYzQxYlp3OUNxbERaR0tSbEtQV3BabWZQbjg0emVkQ3hDRTkyakNrcXI2U0NVTTVsYlIwMkxvd2dlSV8zVjZPMnh3c2dxbUVKMXlsTk81M3d2OA&amp;q=https%3A%2F%2Fseanprashad.com%2Fleetcode-patterns%2F" TargetMode="External"/><Relationship Id="rId9" Type="http://schemas.openxmlformats.org/officeDocument/2006/relationships/hyperlink" Target="https://www.techinterviewhandbook.org/software-engineering-interview-guide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86290B-4505-88D3-EDD5-6D4348A65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495" y="1672438"/>
            <a:ext cx="6569009" cy="35131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F42F2E-3A45-0903-216A-E2BCC2CBBF91}"/>
              </a:ext>
            </a:extLst>
          </p:cNvPr>
          <p:cNvSpPr txBox="1"/>
          <p:nvPr/>
        </p:nvSpPr>
        <p:spPr>
          <a:xfrm>
            <a:off x="1131216" y="5872899"/>
            <a:ext cx="4839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https://www.youtube.com/watch?v=g6TLB_tAaCI</a:t>
            </a:r>
          </a:p>
        </p:txBody>
      </p:sp>
    </p:spTree>
    <p:extLst>
      <p:ext uri="{BB962C8B-B14F-4D97-AF65-F5344CB8AC3E}">
        <p14:creationId xmlns:p14="http://schemas.microsoft.com/office/powerpoint/2010/main" val="224961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F853F5-C23F-4A32-A619-B5B1C4251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92891" cy="2471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C9B278-5838-4A29-918B-A98146447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04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632798-EFD6-4EA3-BCF2-51AE912BD43E}"/>
              </a:ext>
            </a:extLst>
          </p:cNvPr>
          <p:cNvSpPr txBox="1"/>
          <p:nvPr/>
        </p:nvSpPr>
        <p:spPr>
          <a:xfrm>
            <a:off x="1601687" y="2648931"/>
            <a:ext cx="101682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Non Window Sliding operation </a:t>
            </a:r>
            <a:endParaRPr lang="en-IN" sz="6000" b="1" dirty="0"/>
          </a:p>
        </p:txBody>
      </p:sp>
    </p:spTree>
    <p:extLst>
      <p:ext uri="{BB962C8B-B14F-4D97-AF65-F5344CB8AC3E}">
        <p14:creationId xmlns:p14="http://schemas.microsoft.com/office/powerpoint/2010/main" val="1183270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764D94-585E-41EC-4DE2-9C7645D1A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144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343982-2E85-4A58-BAE1-F7716BB22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33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6E30DA-93C8-4A15-8735-5264A9D59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17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BB3DF0-9FBF-B561-6948-730DE3717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626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632798-EFD6-4EA3-BCF2-51AE912BD43E}"/>
              </a:ext>
            </a:extLst>
          </p:cNvPr>
          <p:cNvSpPr txBox="1"/>
          <p:nvPr/>
        </p:nvSpPr>
        <p:spPr>
          <a:xfrm>
            <a:off x="1601687" y="2648931"/>
            <a:ext cx="865987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Window Sliding operation </a:t>
            </a:r>
          </a:p>
          <a:p>
            <a:r>
              <a:rPr lang="en-US" sz="6000" b="1" dirty="0">
                <a:solidFill>
                  <a:srgbClr val="FF0000"/>
                </a:solidFill>
              </a:rPr>
              <a:t>On fixed </a:t>
            </a:r>
            <a:endParaRPr lang="en-IN" sz="6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844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911B7E-1228-13D5-7CE0-08F442CBE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59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632798-EFD6-4EA3-BCF2-51AE912BD43E}"/>
              </a:ext>
            </a:extLst>
          </p:cNvPr>
          <p:cNvSpPr txBox="1"/>
          <p:nvPr/>
        </p:nvSpPr>
        <p:spPr>
          <a:xfrm>
            <a:off x="1601687" y="2648931"/>
            <a:ext cx="851066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Window Sliding operation</a:t>
            </a:r>
          </a:p>
          <a:p>
            <a:r>
              <a:rPr lang="en-US" sz="6000" b="1" dirty="0">
                <a:solidFill>
                  <a:srgbClr val="FF0000"/>
                </a:solidFill>
              </a:rPr>
              <a:t>ON dynamic  </a:t>
            </a:r>
            <a:endParaRPr lang="en-IN" sz="6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47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45A3EC-7DD9-9E74-5D9B-E2F6867F3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05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318624-C55F-4711-A7B8-BFBAE7747255}"/>
              </a:ext>
            </a:extLst>
          </p:cNvPr>
          <p:cNvSpPr txBox="1"/>
          <p:nvPr/>
        </p:nvSpPr>
        <p:spPr>
          <a:xfrm>
            <a:off x="367645" y="282804"/>
            <a:ext cx="11481848" cy="6663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hlinkClick r:id="rId2"/>
              </a:rPr>
              <a:t>https://www.youtube.com/channel/UC5UgemAz061hkjTFHOfxNpg</a:t>
            </a:r>
            <a:endParaRPr lang="en-I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⌨️</a:t>
            </a:r>
            <a:r>
              <a:rPr lang="en-IN" sz="1400" b="0" i="0" dirty="0" err="1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leetcod</a:t>
            </a:r>
            <a:r>
              <a:rPr lang="en-IN" sz="1400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-patterns repo: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0" i="0" dirty="0">
                <a:effectLst/>
                <a:latin typeface="Roboto" panose="02000000000000000000" pitchFamily="2" charset="0"/>
                <a:hlinkClick r:id="rId3"/>
              </a:rPr>
              <a:t>https://github.com/</a:t>
            </a:r>
            <a:r>
              <a:rPr lang="en-IN" sz="1400" b="0" i="0" dirty="0" err="1">
                <a:effectLst/>
                <a:latin typeface="Roboto" panose="02000000000000000000" pitchFamily="2" charset="0"/>
                <a:hlinkClick r:id="rId3"/>
              </a:rPr>
              <a:t>seanprashad</a:t>
            </a:r>
            <a:r>
              <a:rPr lang="en-IN" sz="1400" b="0" i="0" dirty="0">
                <a:effectLst/>
                <a:latin typeface="Roboto" panose="02000000000000000000" pitchFamily="2" charset="0"/>
                <a:hlinkClick r:id="rId3"/>
              </a:rPr>
              <a:t>/</a:t>
            </a:r>
            <a:r>
              <a:rPr lang="en-IN" sz="1400" b="0" i="0" dirty="0" err="1">
                <a:effectLst/>
                <a:latin typeface="Roboto" panose="02000000000000000000" pitchFamily="2" charset="0"/>
                <a:hlinkClick r:id="rId3"/>
              </a:rPr>
              <a:t>leetco</a:t>
            </a:r>
            <a:r>
              <a:rPr lang="en-IN" sz="1400" b="0" i="0" dirty="0">
                <a:effectLst/>
                <a:latin typeface="Roboto" panose="02000000000000000000" pitchFamily="2" charset="0"/>
                <a:hlinkClick r:id="rId3"/>
              </a:rPr>
              <a:t>...</a:t>
            </a:r>
            <a:r>
              <a:rPr lang="en-IN" sz="1400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⌨️</a:t>
            </a:r>
            <a:r>
              <a:rPr lang="en-IN" sz="1400" b="0" i="0" dirty="0" err="1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leetcod</a:t>
            </a:r>
            <a:r>
              <a:rPr lang="en-IN" sz="1400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-patterns list: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0" i="0" dirty="0">
                <a:effectLst/>
                <a:latin typeface="Roboto" panose="02000000000000000000" pitchFamily="2" charset="0"/>
                <a:hlinkClick r:id="rId4"/>
              </a:rPr>
              <a:t>https://seanprashad.com/</a:t>
            </a:r>
            <a:r>
              <a:rPr lang="en-IN" sz="1400" b="0" i="0" dirty="0" err="1">
                <a:effectLst/>
                <a:latin typeface="Roboto" panose="02000000000000000000" pitchFamily="2" charset="0"/>
                <a:hlinkClick r:id="rId4"/>
              </a:rPr>
              <a:t>leetcode-patt</a:t>
            </a:r>
            <a:r>
              <a:rPr lang="en-IN" sz="1400" b="0" i="0" dirty="0">
                <a:effectLst/>
                <a:latin typeface="Roboto" panose="02000000000000000000" pitchFamily="2" charset="0"/>
                <a:hlinkClick r:id="rId4"/>
              </a:rPr>
              <a:t>...</a:t>
            </a:r>
            <a:r>
              <a:rPr lang="en-IN" sz="1400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👨🏽‍💻Maximum Average Subarray I: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0" i="0" dirty="0">
                <a:effectLst/>
                <a:latin typeface="Roboto" panose="02000000000000000000" pitchFamily="2" charset="0"/>
                <a:hlinkClick r:id="rId5"/>
              </a:rPr>
              <a:t>https://leetcode.com/problems/maximum...</a:t>
            </a:r>
            <a:r>
              <a:rPr lang="en-IN" sz="1400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👨🏽‍💻Download Go: </a:t>
            </a:r>
            <a:r>
              <a:rPr lang="en-IN" sz="1400" b="0" i="0" dirty="0">
                <a:effectLst/>
                <a:latin typeface="Roboto" panose="02000000000000000000" pitchFamily="2" charset="0"/>
                <a:hlinkClick r:id="rId6"/>
              </a:rPr>
              <a:t>https://golang.org/</a:t>
            </a:r>
            <a:endParaRPr lang="en-I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hlinkClick r:id="rId7"/>
              </a:rPr>
              <a:t>https://hackernoon.com/14-patterns-to-ace-any-coding-interview-question-c5bb3357f6ed</a:t>
            </a:r>
            <a:endParaRPr lang="en-IN" sz="1400" dirty="0"/>
          </a:p>
          <a:p>
            <a:r>
              <a:rPr lang="en-IN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https://www.techinterviewhandbook.org/best-practice-questions</a:t>
            </a:r>
          </a:p>
          <a:p>
            <a:endParaRPr lang="en-IN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https://www.techinterviewhandbook.org/grind75</a:t>
            </a:r>
          </a:p>
          <a:p>
            <a:endParaRPr lang="en-IN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#Algorithmic Patterns for Coding Interviews: Intro</a:t>
            </a:r>
          </a:p>
          <a:p>
            <a:r>
              <a:rPr lang="en-IN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https://www.youtube.com/watch?v=cpgAULF6Vpw</a:t>
            </a:r>
          </a:p>
          <a:p>
            <a:r>
              <a:rPr lang="en-IN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https://seanprashad.com/leetcode-patterns/</a:t>
            </a:r>
          </a:p>
          <a:p>
            <a:r>
              <a:rPr lang="en-IN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https://edcode.xyz/</a:t>
            </a:r>
          </a:p>
          <a:p>
            <a:endParaRPr lang="en-IN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en-IN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05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Leetcode</a:t>
            </a:r>
            <a:r>
              <a:rPr lang="en-US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101: The 14 Patterns Introduction | Workshop (Winter 2022)</a:t>
            </a:r>
          </a:p>
          <a:p>
            <a:r>
              <a:rPr lang="en-IN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https://www.youtube.com/watch?v=g6TLB_tAaCI</a:t>
            </a:r>
          </a:p>
          <a:p>
            <a:endParaRPr lang="en-IN" sz="105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IN" sz="1050" dirty="0">
                <a:solidFill>
                  <a:srgbClr val="000000"/>
                </a:solidFill>
                <a:latin typeface="Cascadia Mono" panose="020B0609020000020004" pitchFamily="49" charset="0"/>
              </a:rPr>
              <a:t>    https://www.techinterviewhandbook.org/best-practice-questions</a:t>
            </a:r>
            <a:endParaRPr lang="en-I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Sean Prasad -https://leetcode.com/list/9k7j58mc/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hlinkClick r:id="rId8"/>
              </a:rPr>
              <a:t>https://leetcode.com/list/9k7sy4em/</a:t>
            </a:r>
            <a:endParaRPr lang="en-I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hlinkClick r:id="rId9"/>
              </a:rPr>
              <a:t>https://www.techinterviewhandbook.org/software-engineering-interview-guide/</a:t>
            </a:r>
            <a:endParaRPr lang="en-IN" sz="1400" dirty="0"/>
          </a:p>
          <a:p>
            <a:pPr algn="l"/>
            <a:r>
              <a:rPr lang="en-IN" sz="1400" b="0" i="0" u="sng" dirty="0">
                <a:solidFill>
                  <a:srgbClr val="000000"/>
                </a:solidFill>
                <a:effectLst/>
                <a:latin typeface="Segoe UI VSS (Regular)"/>
                <a:hlinkClick r:id="rId10"/>
              </a:rPr>
              <a:t>https://seanprashad.com/leetcode-patterns/</a:t>
            </a:r>
            <a:endParaRPr lang="en-IN" sz="1400" b="0" i="0" dirty="0">
              <a:solidFill>
                <a:srgbClr val="000000"/>
              </a:solidFill>
              <a:effectLst/>
              <a:latin typeface="Segoe UI VSS (Regular)"/>
            </a:endParaRPr>
          </a:p>
          <a:p>
            <a:pPr algn="l"/>
            <a:r>
              <a:rPr lang="en-IN" sz="1400" b="0" i="0" u="sng" dirty="0">
                <a:solidFill>
                  <a:srgbClr val="000000"/>
                </a:solidFill>
                <a:effectLst/>
                <a:latin typeface="Segoe UI VSS (Regular)"/>
                <a:hlinkClick r:id="rId11"/>
              </a:rPr>
              <a:t>https://edcode.xyz/</a:t>
            </a:r>
            <a:endParaRPr lang="en-IN" sz="1400" b="0" i="0" dirty="0">
              <a:solidFill>
                <a:srgbClr val="000000"/>
              </a:solidFill>
              <a:effectLst/>
              <a:latin typeface="Segoe UI VSS (Regular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70469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3978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0620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4446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4806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206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9342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7900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187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0183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4572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241C53-5AE7-44C2-ACDF-1A5B23DAC645}"/>
              </a:ext>
            </a:extLst>
          </p:cNvPr>
          <p:cNvSpPr txBox="1"/>
          <p:nvPr/>
        </p:nvSpPr>
        <p:spPr>
          <a:xfrm>
            <a:off x="791852" y="914400"/>
            <a:ext cx="413836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input array is sorted then</a:t>
            </a:r>
          </a:p>
          <a:p>
            <a:r>
              <a:rPr lang="en-US" dirty="0"/>
              <a:t>- Binary search</a:t>
            </a:r>
          </a:p>
          <a:p>
            <a:r>
              <a:rPr lang="en-US" dirty="0"/>
              <a:t>- Two pointers</a:t>
            </a:r>
          </a:p>
          <a:p>
            <a:endParaRPr lang="en-US" dirty="0"/>
          </a:p>
          <a:p>
            <a:r>
              <a:rPr lang="en-US" dirty="0"/>
              <a:t>If asked for all permutations/subsets then</a:t>
            </a:r>
          </a:p>
          <a:p>
            <a:r>
              <a:rPr lang="en-US" dirty="0"/>
              <a:t>- Backtracking</a:t>
            </a:r>
          </a:p>
          <a:p>
            <a:endParaRPr lang="en-US" dirty="0"/>
          </a:p>
          <a:p>
            <a:r>
              <a:rPr lang="en-US" dirty="0"/>
              <a:t>If given a tree then</a:t>
            </a:r>
          </a:p>
          <a:p>
            <a:r>
              <a:rPr lang="en-US" dirty="0"/>
              <a:t>- DFS</a:t>
            </a:r>
          </a:p>
          <a:p>
            <a:r>
              <a:rPr lang="en-US" dirty="0"/>
              <a:t>- BFS</a:t>
            </a:r>
          </a:p>
          <a:p>
            <a:endParaRPr lang="en-US" dirty="0"/>
          </a:p>
          <a:p>
            <a:r>
              <a:rPr lang="en-US" dirty="0"/>
              <a:t>If given a graph then</a:t>
            </a:r>
          </a:p>
          <a:p>
            <a:r>
              <a:rPr lang="en-US" dirty="0"/>
              <a:t>- DFS</a:t>
            </a:r>
          </a:p>
          <a:p>
            <a:r>
              <a:rPr lang="en-US" dirty="0"/>
              <a:t>- BFS</a:t>
            </a:r>
          </a:p>
          <a:p>
            <a:endParaRPr lang="en-US" dirty="0"/>
          </a:p>
          <a:p>
            <a:r>
              <a:rPr lang="en-US" dirty="0"/>
              <a:t>If given a linked list then</a:t>
            </a:r>
          </a:p>
          <a:p>
            <a:r>
              <a:rPr lang="en-US" dirty="0"/>
              <a:t>- Two pointers</a:t>
            </a:r>
          </a:p>
          <a:p>
            <a:endParaRPr lang="en-US" dirty="0"/>
          </a:p>
          <a:p>
            <a:r>
              <a:rPr lang="en-US" dirty="0"/>
              <a:t>If recursion is banned then</a:t>
            </a:r>
          </a:p>
          <a:p>
            <a:r>
              <a:rPr lang="en-US" dirty="0"/>
              <a:t>- Stack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8C64EA-5211-4B10-A9D8-E8D9C893D3CB}"/>
              </a:ext>
            </a:extLst>
          </p:cNvPr>
          <p:cNvSpPr txBox="1"/>
          <p:nvPr/>
        </p:nvSpPr>
        <p:spPr>
          <a:xfrm>
            <a:off x="5507611" y="782425"/>
            <a:ext cx="609442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If must solve in-place then</a:t>
            </a:r>
          </a:p>
          <a:p>
            <a:r>
              <a:rPr lang="en-US" dirty="0"/>
              <a:t>- Swap corresponding values</a:t>
            </a:r>
          </a:p>
          <a:p>
            <a:r>
              <a:rPr lang="en-US" dirty="0"/>
              <a:t>- Store one or more different values in the same pointer</a:t>
            </a:r>
          </a:p>
          <a:p>
            <a:endParaRPr lang="en-US" dirty="0"/>
          </a:p>
          <a:p>
            <a:r>
              <a:rPr lang="en-US" dirty="0"/>
              <a:t>If asked for maximum/minimum subarray/subset/options then</a:t>
            </a:r>
          </a:p>
          <a:p>
            <a:r>
              <a:rPr lang="en-US" dirty="0"/>
              <a:t>- Dynamic programming</a:t>
            </a:r>
          </a:p>
          <a:p>
            <a:endParaRPr lang="en-US" dirty="0"/>
          </a:p>
          <a:p>
            <a:r>
              <a:rPr lang="en-US" dirty="0"/>
              <a:t>If asked for top/least K items then</a:t>
            </a:r>
          </a:p>
          <a:p>
            <a:r>
              <a:rPr lang="en-US" dirty="0"/>
              <a:t>- Heap</a:t>
            </a:r>
          </a:p>
          <a:p>
            <a:endParaRPr lang="en-US" dirty="0"/>
          </a:p>
          <a:p>
            <a:r>
              <a:rPr lang="en-US" dirty="0"/>
              <a:t>If asked for common strings then</a:t>
            </a:r>
          </a:p>
          <a:p>
            <a:r>
              <a:rPr lang="en-US" dirty="0"/>
              <a:t>- Map</a:t>
            </a:r>
          </a:p>
          <a:p>
            <a:r>
              <a:rPr lang="en-US" dirty="0"/>
              <a:t>- </a:t>
            </a:r>
            <a:r>
              <a:rPr lang="en-US" dirty="0" err="1"/>
              <a:t>Trie</a:t>
            </a:r>
            <a:endParaRPr lang="en-US" dirty="0"/>
          </a:p>
          <a:p>
            <a:endParaRPr lang="en-US" dirty="0"/>
          </a:p>
          <a:p>
            <a:r>
              <a:rPr lang="en-US" dirty="0"/>
              <a:t>Else</a:t>
            </a:r>
          </a:p>
          <a:p>
            <a:r>
              <a:rPr lang="en-US" dirty="0"/>
              <a:t>- Map/Set for O(1) time &amp; O(n) space</a:t>
            </a:r>
          </a:p>
          <a:p>
            <a:r>
              <a:rPr lang="en-US" dirty="0"/>
              <a:t>- Sort input for O(</a:t>
            </a:r>
            <a:r>
              <a:rPr lang="en-US" dirty="0" err="1"/>
              <a:t>nlogn</a:t>
            </a:r>
            <a:r>
              <a:rPr lang="en-US" dirty="0"/>
              <a:t>) time and O(1) space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A31AAE-F981-4D58-BC77-0B50B246292B}"/>
              </a:ext>
            </a:extLst>
          </p:cNvPr>
          <p:cNvSpPr txBox="1"/>
          <p:nvPr/>
        </p:nvSpPr>
        <p:spPr>
          <a:xfrm>
            <a:off x="179110" y="0"/>
            <a:ext cx="9917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u="sng" dirty="0"/>
              <a:t>TIPS -https://seanprashad.com/</a:t>
            </a:r>
            <a:r>
              <a:rPr lang="en-US" sz="3600" b="1" u="sng" dirty="0" err="1"/>
              <a:t>leetcode</a:t>
            </a:r>
            <a:r>
              <a:rPr lang="en-US" sz="3600" b="1" u="sng" dirty="0"/>
              <a:t>-patterns/</a:t>
            </a:r>
            <a:endParaRPr lang="en-IN" b="1" u="sng" dirty="0"/>
          </a:p>
        </p:txBody>
      </p:sp>
    </p:spTree>
    <p:extLst>
      <p:ext uri="{BB962C8B-B14F-4D97-AF65-F5344CB8AC3E}">
        <p14:creationId xmlns:p14="http://schemas.microsoft.com/office/powerpoint/2010/main" val="3080104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18491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7324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82968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7100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86390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51707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16785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53481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42830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2945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3AC2FF-0A20-41AB-B9AF-249F9E61A482}"/>
              </a:ext>
            </a:extLst>
          </p:cNvPr>
          <p:cNvSpPr txBox="1"/>
          <p:nvPr/>
        </p:nvSpPr>
        <p:spPr>
          <a:xfrm>
            <a:off x="2988297" y="2149311"/>
            <a:ext cx="63818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FF0000"/>
                </a:solidFill>
              </a:rPr>
              <a:t>Sliding Window </a:t>
            </a:r>
            <a:endParaRPr lang="en-IN" sz="7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021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76789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65597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51618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46089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7051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62087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55630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45208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46144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1397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AD6E55-147B-4CB4-8CA8-01AD9F4E8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024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71174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53378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26423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73860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95497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14247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70456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54543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65203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4307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3AC2FF-0A20-41AB-B9AF-249F9E61A482}"/>
              </a:ext>
            </a:extLst>
          </p:cNvPr>
          <p:cNvSpPr txBox="1"/>
          <p:nvPr/>
        </p:nvSpPr>
        <p:spPr>
          <a:xfrm>
            <a:off x="1795720" y="2228671"/>
            <a:ext cx="86005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FF0000"/>
                </a:solidFill>
              </a:rPr>
              <a:t>Fixed Sliding Window </a:t>
            </a:r>
            <a:endParaRPr lang="en-IN" sz="7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1289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4538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48451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936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61997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54569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5558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16867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81138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1864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6042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2CE84C-01F7-B98F-5124-7C544A671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7291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4307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16320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09697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5161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0492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96259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39181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46116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99598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5048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4443E6-7B50-D214-E452-0D821A332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7960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79742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1841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54061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80304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38153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17995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22085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93020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1104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0258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A7BB8B-5CDB-FE12-3C7E-FA0152CE0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268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6329</TotalTime>
  <Words>404</Words>
  <Application>Microsoft Office PowerPoint</Application>
  <PresentationFormat>Widescreen</PresentationFormat>
  <Paragraphs>80</Paragraphs>
  <Slides>89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6" baseType="lpstr">
      <vt:lpstr>Arial</vt:lpstr>
      <vt:lpstr>Calibri</vt:lpstr>
      <vt:lpstr>Calibri Light</vt:lpstr>
      <vt:lpstr>Cascadia Mono</vt:lpstr>
      <vt:lpstr>Roboto</vt:lpstr>
      <vt:lpstr>Segoe UI VSS (Regular)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Sujeet kumar</dc:creator>
  <cp:lastModifiedBy>Sujeet kumar</cp:lastModifiedBy>
  <cp:revision>35</cp:revision>
  <dcterms:created xsi:type="dcterms:W3CDTF">2022-04-17T16:17:30Z</dcterms:created>
  <dcterms:modified xsi:type="dcterms:W3CDTF">2022-05-14T20:11:29Z</dcterms:modified>
</cp:coreProperties>
</file>